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62" r:id="rId3"/>
    <p:sldId id="364" r:id="rId4"/>
    <p:sldId id="365" r:id="rId5"/>
    <p:sldId id="393" r:id="rId6"/>
    <p:sldId id="366" r:id="rId7"/>
    <p:sldId id="396" r:id="rId8"/>
    <p:sldId id="395" r:id="rId9"/>
    <p:sldId id="380" r:id="rId10"/>
    <p:sldId id="367" r:id="rId11"/>
    <p:sldId id="368" r:id="rId12"/>
    <p:sldId id="369" r:id="rId13"/>
    <p:sldId id="370" r:id="rId14"/>
    <p:sldId id="381" r:id="rId15"/>
    <p:sldId id="382" r:id="rId16"/>
    <p:sldId id="383" r:id="rId17"/>
    <p:sldId id="398" r:id="rId18"/>
    <p:sldId id="399" r:id="rId19"/>
    <p:sldId id="401" r:id="rId20"/>
    <p:sldId id="384" r:id="rId21"/>
    <p:sldId id="385" r:id="rId22"/>
    <p:sldId id="400" r:id="rId23"/>
    <p:sldId id="272" r:id="rId2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Uresandi Arive" initials="MUA" lastIdx="1" clrIdx="0">
    <p:extLst>
      <p:ext uri="{19B8F6BF-5375-455C-9EA6-DF929625EA0E}">
        <p15:presenceInfo xmlns:p15="http://schemas.microsoft.com/office/powerpoint/2012/main" userId="S-1-5-21-1378819430-4169375257-3659845056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785"/>
    <a:srgbClr val="A50021"/>
    <a:srgbClr val="8F033F"/>
    <a:srgbClr val="832C94"/>
    <a:srgbClr val="990033"/>
    <a:srgbClr val="993366"/>
    <a:srgbClr val="336699"/>
    <a:srgbClr val="7030A0"/>
    <a:srgbClr val="8CA45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282" autoAdjust="0"/>
  </p:normalViewPr>
  <p:slideViewPr>
    <p:cSldViewPr snapToGrid="0">
      <p:cViewPr varScale="1">
        <p:scale>
          <a:sx n="72" d="100"/>
          <a:sy n="72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D1A2-EDBF-43DE-B908-4D636568F2D8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6621D-5475-4124-9D7F-DCE252B872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1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5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5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63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00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1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38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61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50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5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1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2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10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67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4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1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6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6621D-5475-4124-9D7F-DCE252B872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6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CF274-70B4-4BDE-A4ED-95044CFD0987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8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AA7ED-20DC-4E52-85B6-64D3A703DBED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FC8A8-7E45-4103-914A-37B9F5B94FAB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ángulo redondeado 6"/>
          <p:cNvSpPr/>
          <p:nvPr userDrawn="1"/>
        </p:nvSpPr>
        <p:spPr>
          <a:xfrm rot="5400000">
            <a:off x="11651445" y="6625442"/>
            <a:ext cx="557234" cy="352424"/>
          </a:xfrm>
          <a:prstGeom prst="roundRect">
            <a:avLst/>
          </a:prstGeom>
          <a:gradFill flip="none" rotWithShape="1">
            <a:gsLst>
              <a:gs pos="1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461EF-3B72-462A-B3D2-F9882AD801B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807699-B85B-4985-9F01-667E78B67DFF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DBEE2-2750-4D7D-A37B-1012C84735AA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3DE61-17B7-4C9C-8EBF-88F1E26A0B22}" type="datetime1">
              <a:rPr lang="en-US" smtClean="0"/>
              <a:t>11/6/2017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3DF424-4A91-4336-BA07-7265B84C524D}" type="datetime1">
              <a:rPr lang="en-US" smtClean="0"/>
              <a:t>11/6/2017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E6EEF5-6785-4833-8E42-2F674D2B0E66}" type="datetime1">
              <a:rPr lang="en-US" smtClean="0"/>
              <a:t>11/6/2017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C510F-243A-448C-8667-0F0CDF31A805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0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D8A1FE-DC77-4030-80A7-9EC89E4713C4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461EF-3B72-462A-B3D2-F9882AD80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68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ec.europa.eu/research/innovation-union/index_en.cfm?pg=etp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a-learn.eu/public-to-public-partnerships/european-joint-programme-cofund-ejp-cofund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era-learn.eu/public-to-public-partnerships/tes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ra-learn.eu/public-to-public-partnerships/art-185/state-of-play" TargetMode="External"/><Relationship Id="rId5" Type="http://schemas.openxmlformats.org/officeDocument/2006/relationships/hyperlink" Target="https://www.era-learn.eu/public-to-public-partnerships/joint-programming-initatives/state-of-play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hyperlink" Target="http://www.europarl.europa.eu/RegData/etudes/BRIE/2017/603934/EPRS_BRI(2017)603934_E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co-conference.eu/sites/default/files/5b.M.Desole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.bruselas.site/es/gu&#237;a-r&#225;pida-de-fondos-ue-versi&#243;n-0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40" y="888333"/>
            <a:ext cx="5333788" cy="1263441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V="1">
            <a:off x="1237568" y="2617477"/>
            <a:ext cx="9534526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237568" y="4442993"/>
            <a:ext cx="9534526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34" y="2737870"/>
            <a:ext cx="2074027" cy="160516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38" y="2726964"/>
            <a:ext cx="2153544" cy="161606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286" y="2739858"/>
            <a:ext cx="2159981" cy="160317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264" y="2737608"/>
            <a:ext cx="2388277" cy="1594778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1159898" y="2151774"/>
            <a:ext cx="566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Bruselako Ordezkaritza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08620" y="2161299"/>
            <a:ext cx="243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Delegación en Bruselas </a:t>
            </a:r>
            <a:endParaRPr lang="en-GB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132919" y="4458353"/>
            <a:ext cx="863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dirty="0"/>
              <a:t>Navarra Innovation System </a:t>
            </a:r>
          </a:p>
        </p:txBody>
      </p:sp>
    </p:spTree>
    <p:extLst>
      <p:ext uri="{BB962C8B-B14F-4D97-AF65-F5344CB8AC3E}">
        <p14:creationId xmlns:p14="http://schemas.microsoft.com/office/powerpoint/2010/main" val="331925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ángulo 6"/>
          <p:cNvSpPr/>
          <p:nvPr/>
        </p:nvSpPr>
        <p:spPr>
          <a:xfrm>
            <a:off x="855786" y="1088171"/>
            <a:ext cx="11231439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European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Technology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Platforms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-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ETPs</a:t>
            </a:r>
            <a:endParaRPr lang="eu-ES" sz="28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plataformas tecnológicas europeas (PTE) son foros de industrias interesadas reconocidos por la Comisión Europea como actores clave en impulsar la innovación, la transferencia de conocimientos y la competitividad europea.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tienen una función de elaboración de estrategia, movilización y difusión. Con el fin de cumplir con su función, sus principales actividades abarcan: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desarrollo de programas de investigación e innovación estratégicas centradas en la industria, incluyendo hojas de ruta tecnológicas y planes de ejecución;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la participación de la industria en Horizonte 2020, Programa Marco de la UE para la investigación y la innovación, y de cooperación con redes en los Estados miembros;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fomento de oportunidades para establecer contactos con otras plataformas tecnológicas europeas y otros socios a lo largo de la cadena de valor para hacer frente a los retos intersectoriales y promover el avance hacia modelos más abiertos de la innovación;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identificación de oportunidades de cooperación internacional;</a:t>
            </a:r>
            <a:endParaRPr lang="eu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</p:spTree>
    <p:extLst>
      <p:ext uri="{BB962C8B-B14F-4D97-AF65-F5344CB8AC3E}">
        <p14:creationId xmlns:p14="http://schemas.microsoft.com/office/powerpoint/2010/main" val="269733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ángulo 1"/>
          <p:cNvSpPr/>
          <p:nvPr/>
        </p:nvSpPr>
        <p:spPr>
          <a:xfrm>
            <a:off x="433753" y="623175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1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http://ec.europa.eu/research/innovation-union/index_en.cfm?pg=etp</a:t>
            </a:r>
            <a:endParaRPr lang="eu-ES" sz="12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321" y="1359585"/>
            <a:ext cx="5679758" cy="514916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3003" y="2573377"/>
            <a:ext cx="4725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European</a:t>
            </a:r>
            <a:r>
              <a:rPr lang="es-ES" sz="20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Technology</a:t>
            </a:r>
            <a:r>
              <a:rPr lang="es-ES" sz="20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Platforms</a:t>
            </a:r>
            <a:r>
              <a:rPr lang="es-ES" sz="20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- </a:t>
            </a:r>
            <a:r>
              <a:rPr lang="es-ES" sz="20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ETPs</a:t>
            </a:r>
            <a:endParaRPr lang="eu-ES" sz="20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Flecha doblada hacia arriba 10"/>
          <p:cNvSpPr/>
          <p:nvPr/>
        </p:nvSpPr>
        <p:spPr>
          <a:xfrm rot="5400000">
            <a:off x="2462754" y="3545776"/>
            <a:ext cx="1649313" cy="10433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2" name="CuadroTexto 11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</p:spTree>
    <p:extLst>
      <p:ext uri="{BB962C8B-B14F-4D97-AF65-F5344CB8AC3E}">
        <p14:creationId xmlns:p14="http://schemas.microsoft.com/office/powerpoint/2010/main" val="15123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12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33218" y="1138916"/>
            <a:ext cx="615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Partenariado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Público Privado (PPP) </a:t>
            </a:r>
            <a:endParaRPr lang="eu-ES" sz="28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33218" y="1843788"/>
            <a:ext cx="9524758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objetivo es que se desarrollen tecnologías, productos y servicios que permitan alcanzar el liderazgo a la industria europea. Esos PPP se diseñaron en base a planes de investigación e innovación (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roadmaps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Se financian por medio de convocatorias H2020 con un presupuesto de unos 1450 millones de euros.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PPPs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u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u-E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Contractual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ppto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proviene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anualmente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H2020, sobre la base de una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hoja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ruta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7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años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elaborada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industria. El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industrai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vinculante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provocar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apalancamiento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inversión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u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privada</a:t>
            </a:r>
            <a:r>
              <a:rPr lang="eu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Institucional-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Iniciatives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(JTI)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parecido al contractual pero con un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cerrado para periodo financiero de 7 años, con convocatorias y compromisos de industria más allá del marco legal (art. 187 TFUE)</a:t>
            </a:r>
            <a:endParaRPr lang="eu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u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19983" y="6115727"/>
            <a:ext cx="3891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200" b="1" i="1" dirty="0">
                <a:solidFill>
                  <a:schemeClr val="accent1"/>
                </a:solidFill>
              </a:rPr>
              <a:t>http://europa.eu/rapid/press-release_IP-13-1261_en.htm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19983" y="64143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u-ES" sz="1200" b="1" i="1" dirty="0">
                <a:solidFill>
                  <a:schemeClr val="accent1"/>
                </a:solidFill>
              </a:rPr>
              <a:t>http://ec.europa.eu/research/industrial_technologies/ppp-in-research_en.html</a:t>
            </a:r>
          </a:p>
        </p:txBody>
      </p:sp>
    </p:spTree>
    <p:extLst>
      <p:ext uri="{BB962C8B-B14F-4D97-AF65-F5344CB8AC3E}">
        <p14:creationId xmlns:p14="http://schemas.microsoft.com/office/powerpoint/2010/main" val="84612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13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216" y="1492250"/>
            <a:ext cx="8296275" cy="44481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40737" y="3023412"/>
            <a:ext cx="2863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Partenariados</a:t>
            </a:r>
            <a:r>
              <a:rPr lang="es-ES" sz="20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Público </a:t>
            </a:r>
          </a:p>
          <a:p>
            <a:r>
              <a:rPr lang="es-ES" sz="20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Privados (</a:t>
            </a:r>
            <a:r>
              <a:rPr lang="es-ES" sz="20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PPPs</a:t>
            </a:r>
            <a:r>
              <a:rPr lang="es-ES" sz="20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) </a:t>
            </a:r>
            <a:endParaRPr lang="eu-ES" sz="20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9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14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uadroTexto 4"/>
          <p:cNvSpPr txBox="1"/>
          <p:nvPr/>
        </p:nvSpPr>
        <p:spPr>
          <a:xfrm>
            <a:off x="1833219" y="1199272"/>
            <a:ext cx="5549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Public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Public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Partnerships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– P2P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33219" y="2273629"/>
            <a:ext cx="100774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22222"/>
                </a:solidFill>
              </a:rPr>
              <a:t>Tienen el objetivo de coordinar y fomentar la colaboración entre las actividades nacionales / regionales de investigación e innovación. Los P2P alinean las estrategias nacionales, lo que ayuda a aumentar la eficiencia y la efectividad de los esfuerzos de investigación pública. Los P2P involucran diversos grados de esfuerzo conjunto, como llamadas conjuntas u otras formas de cooperación.</a:t>
            </a:r>
          </a:p>
          <a:p>
            <a:endParaRPr lang="es-ES" dirty="0">
              <a:solidFill>
                <a:srgbClr val="222222"/>
              </a:solidFill>
            </a:endParaRPr>
          </a:p>
          <a:p>
            <a:r>
              <a:rPr lang="es-ES" dirty="0">
                <a:solidFill>
                  <a:srgbClr val="222222"/>
                </a:solidFill>
              </a:rPr>
              <a:t>Las redes P2P incluyen:</a:t>
            </a:r>
          </a:p>
          <a:p>
            <a:endParaRPr lang="es-ES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</a:rPr>
              <a:t>ERA-NET,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</a:rPr>
              <a:t>iniciativas del art. 185 TFUE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</a:rPr>
              <a:t>Iniciativas de Programación Conjunta (JPI)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</a:rPr>
              <a:t>EJP </a:t>
            </a:r>
            <a:r>
              <a:rPr lang="es-ES" dirty="0" err="1">
                <a:solidFill>
                  <a:srgbClr val="222222"/>
                </a:solidFill>
              </a:rPr>
              <a:t>Cofund</a:t>
            </a:r>
            <a:endParaRPr lang="eu-ES" dirty="0"/>
          </a:p>
        </p:txBody>
      </p:sp>
      <p:sp>
        <p:nvSpPr>
          <p:cNvPr id="3" name="Rectángulo 2"/>
          <p:cNvSpPr/>
          <p:nvPr/>
        </p:nvSpPr>
        <p:spPr>
          <a:xfrm>
            <a:off x="730211" y="5964088"/>
            <a:ext cx="3776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200" b="1" i="1" dirty="0">
                <a:solidFill>
                  <a:schemeClr val="accent1"/>
                </a:solidFill>
              </a:rPr>
              <a:t>https://www.era-learn.eu/public-to-public-partnerships</a:t>
            </a:r>
          </a:p>
        </p:txBody>
      </p:sp>
    </p:spTree>
    <p:extLst>
      <p:ext uri="{BB962C8B-B14F-4D97-AF65-F5344CB8AC3E}">
        <p14:creationId xmlns:p14="http://schemas.microsoft.com/office/powerpoint/2010/main" val="30541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15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70439"/>
              </p:ext>
            </p:extLst>
          </p:nvPr>
        </p:nvGraphicFramePr>
        <p:xfrm>
          <a:off x="1921370" y="2156393"/>
          <a:ext cx="9570413" cy="4267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6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2400" b="1" kern="1200" dirty="0"/>
                        <a:t>JPIs</a:t>
                      </a:r>
                      <a:endParaRPr lang="eu-E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/>
                        <a:t>Sobre una base de geometría variable, los Estados Miembros se comprometen con las Iniciativas de Programación Conjunta (JPI) donde implementan conjuntamente las Agendas Estratégicas de Investigación Estratégica. </a:t>
                      </a:r>
                      <a:r>
                        <a:rPr lang="es-ES" sz="1600" b="0" dirty="0">
                          <a:hlinkClick r:id="rId5"/>
                        </a:rPr>
                        <a:t>VER LISTADO</a:t>
                      </a:r>
                      <a:endParaRPr lang="eu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/>
                        <a:t>Art. 185</a:t>
                      </a:r>
                      <a:endParaRPr lang="eu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0" dirty="0"/>
                        <a:t>permite a la UE participar en programas de investigación emprendidos conjuntamente por varios Estados miembros, así como en las estructuras creadas para la ejecución de dichos programas conjunto. </a:t>
                      </a:r>
                      <a:r>
                        <a:rPr lang="es-ES" sz="1600" b="0" dirty="0">
                          <a:hlinkClick r:id="rId6"/>
                        </a:rPr>
                        <a:t>VER LISTADO</a:t>
                      </a:r>
                      <a:endParaRPr lang="eu-E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/>
                        <a:t>ERA-NET</a:t>
                      </a:r>
                      <a:endParaRPr lang="eu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0" dirty="0"/>
                        <a:t>apoya las alianzas público-públicas en la preparación, implementación y coordinación de actividades conjuntas financiando las actividades de coordinación de los programas nacionales / regionales, así como complementando la contribución nacional a las convocatorias conjuntas. </a:t>
                      </a:r>
                      <a:r>
                        <a:rPr lang="es-ES" sz="1600" b="0" dirty="0">
                          <a:hlinkClick r:id="rId7"/>
                        </a:rPr>
                        <a:t>LINK</a:t>
                      </a:r>
                      <a:endParaRPr lang="eu-E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/>
                        <a:t>EJP </a:t>
                      </a:r>
                      <a:r>
                        <a:rPr lang="es-ES" sz="2400" b="1" dirty="0" err="1"/>
                        <a:t>Cofund</a:t>
                      </a:r>
                      <a:endParaRPr lang="eu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0" dirty="0"/>
                        <a:t>El objetivo principal es la implementación de un programa conjunto de actividades, principalmente actividades directas de investigación e innovación (mediante convocatorias de propuestas que den como resultado apoyo financiero a terceros), pero que también permita actividades de coordinación y creación de redes, incluidas actividades de capacitación, demostración y difusión. La duración total de la acción se establece en 5 años. </a:t>
                      </a:r>
                      <a:r>
                        <a:rPr lang="es-ES" sz="1600" b="0" dirty="0">
                          <a:hlinkClick r:id="rId8"/>
                        </a:rPr>
                        <a:t>LINK</a:t>
                      </a:r>
                      <a:endParaRPr lang="eu-E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33219" y="1199272"/>
            <a:ext cx="5549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Public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Public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Partnerships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– P2P </a:t>
            </a:r>
          </a:p>
        </p:txBody>
      </p:sp>
    </p:spTree>
    <p:extLst>
      <p:ext uri="{BB962C8B-B14F-4D97-AF65-F5344CB8AC3E}">
        <p14:creationId xmlns:p14="http://schemas.microsoft.com/office/powerpoint/2010/main" val="11246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16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pic>
        <p:nvPicPr>
          <p:cNvPr id="4098" name="Picture 2" descr="Image result for jpis 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13" y="1491033"/>
            <a:ext cx="7946371" cy="43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59072" y="2500533"/>
            <a:ext cx="2772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Public</a:t>
            </a:r>
            <a:r>
              <a:rPr lang="es-ES" sz="1400" b="1" i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400" b="1" i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Public</a:t>
            </a:r>
            <a:r>
              <a:rPr lang="es-ES" sz="1400" b="1" i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400" b="1" i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Partnerships</a:t>
            </a:r>
            <a:r>
              <a:rPr lang="es-ES" sz="1400" b="1" i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– P2P</a:t>
            </a:r>
          </a:p>
          <a:p>
            <a:endParaRPr lang="es-ES" sz="14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r>
              <a:rPr lang="es-ES" sz="32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JPIs </a:t>
            </a:r>
          </a:p>
        </p:txBody>
      </p:sp>
      <p:sp>
        <p:nvSpPr>
          <p:cNvPr id="10" name="Flecha doblada hacia arriba 9"/>
          <p:cNvSpPr/>
          <p:nvPr/>
        </p:nvSpPr>
        <p:spPr>
          <a:xfrm rot="5400000">
            <a:off x="1642337" y="3311344"/>
            <a:ext cx="1649313" cy="10433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45312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17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37263" y="1136332"/>
            <a:ext cx="6234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Knowledge</a:t>
            </a:r>
            <a:r>
              <a:rPr lang="eu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Exchange </a:t>
            </a:r>
            <a:r>
              <a:rPr lang="eu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Platform</a:t>
            </a:r>
            <a:r>
              <a:rPr lang="eu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(KEP)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33219" y="1899665"/>
            <a:ext cx="8944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22222"/>
                </a:solidFill>
              </a:rPr>
              <a:t>KEP es una forma de cooperación entre el Comité Europeo de las Regiones (CDR) y la Dirección General de Investigación e Innovación (DG RTD) de la Comisión Europea. Su objetivo consiste en presentar nuevas soluciones de investigación e innovación, productos innovadores y buenas prácticas para responder a los retos sociales que afrontan actualmente los entes locales y regionales en Europa. </a:t>
            </a:r>
          </a:p>
          <a:p>
            <a:pPr algn="just"/>
            <a:endParaRPr lang="es-ES" dirty="0">
              <a:solidFill>
                <a:srgbClr val="222222"/>
              </a:solidFill>
            </a:endParaRPr>
          </a:p>
          <a:p>
            <a:pPr algn="just"/>
            <a:r>
              <a:rPr lang="es-ES" dirty="0">
                <a:solidFill>
                  <a:srgbClr val="222222"/>
                </a:solidFill>
              </a:rPr>
              <a:t>Los temas acordados para 2017 son la energía y la innovación del sector público</a:t>
            </a:r>
          </a:p>
          <a:p>
            <a:pPr algn="just"/>
            <a:endParaRPr lang="es-ES" dirty="0">
              <a:solidFill>
                <a:srgbClr val="222222"/>
              </a:solidFill>
            </a:endParaRPr>
          </a:p>
          <a:p>
            <a:pPr algn="just"/>
            <a:r>
              <a:rPr lang="es-ES" dirty="0">
                <a:solidFill>
                  <a:srgbClr val="222222"/>
                </a:solidFill>
              </a:rPr>
              <a:t>La KEP funciona a través de:</a:t>
            </a:r>
          </a:p>
          <a:p>
            <a:pPr algn="just"/>
            <a:r>
              <a:rPr lang="es-ES" dirty="0">
                <a:solidFill>
                  <a:srgbClr val="222222"/>
                </a:solidFill>
              </a:rPr>
              <a:t> 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</a:rPr>
              <a:t>seminarios temáticos, celebrados en Bruselas y organizados por el CDR y la DG RTD;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</a:rPr>
              <a:t>actos «entre iguales», celebrados en las regiones y organizados a nivel local por un miembro del CDR; 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22222"/>
                </a:solidFill>
              </a:rPr>
              <a:t>actos divulgativos, organizados por terceros, pero que contribuyen al plan de acción anual de la PIC. </a:t>
            </a:r>
          </a:p>
          <a:p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581248" y="6285480"/>
            <a:ext cx="4087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200" b="1" i="1" dirty="0">
                <a:solidFill>
                  <a:schemeClr val="accent5"/>
                </a:solidFill>
              </a:rPr>
              <a:t>http://cor.europa.eu/es/activities/networks/Pages/kep.aspx</a:t>
            </a:r>
          </a:p>
        </p:txBody>
      </p:sp>
    </p:spTree>
    <p:extLst>
      <p:ext uri="{BB962C8B-B14F-4D97-AF65-F5344CB8AC3E}">
        <p14:creationId xmlns:p14="http://schemas.microsoft.com/office/powerpoint/2010/main" val="84394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18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90370" y="1122478"/>
            <a:ext cx="3339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Vanguard</a:t>
            </a:r>
            <a:r>
              <a:rPr lang="eu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u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Initiative</a:t>
            </a:r>
            <a:endParaRPr lang="eu-ES" sz="28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90370" y="2280139"/>
            <a:ext cx="89447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1458E"/>
              </a:buClr>
            </a:pPr>
            <a:r>
              <a:rPr lang="nl-BE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features</a:t>
            </a:r>
          </a:p>
          <a:p>
            <a:pPr>
              <a:buClr>
                <a:srgbClr val="01458E"/>
              </a:buClr>
            </a:pP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New industrial value chains </a:t>
            </a:r>
          </a:p>
          <a:p>
            <a:pPr marL="800100" lvl="1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accelerate market development </a:t>
            </a:r>
          </a:p>
          <a:p>
            <a:pPr marL="800100" lvl="1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industry-led cross-regional demonstration projects </a:t>
            </a:r>
          </a:p>
          <a:p>
            <a:pPr marL="800100" lvl="1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global competitiveness</a:t>
            </a:r>
          </a:p>
          <a:p>
            <a:pPr>
              <a:buClr>
                <a:srgbClr val="01458E"/>
              </a:buClr>
            </a:pP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1458E"/>
              </a:buClr>
            </a:pPr>
            <a:r>
              <a:rPr lang="nl-BE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Pilots (testbeds for systemic change)</a:t>
            </a:r>
          </a:p>
          <a:p>
            <a:pPr>
              <a:buClr>
                <a:srgbClr val="01458E"/>
              </a:buClr>
            </a:pP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Efficient and Sustainable Manufacturing </a:t>
            </a: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High Performance Production through 3D Printing 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ADMA for Energy related Applications in Harsh Environments 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New Nano-enabled Products </a:t>
            </a: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(Skane + Tampere)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BioEconomy  </a:t>
            </a: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(Lombardy + Randstad)</a:t>
            </a:r>
          </a:p>
          <a:p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581248" y="6285480"/>
            <a:ext cx="4087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200" b="1" i="1" dirty="0">
                <a:solidFill>
                  <a:schemeClr val="accent5"/>
                </a:solidFill>
              </a:rPr>
              <a:t>http://cor.europa.eu/es/activities/networks/Pages/kep.aspx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327" y="1540446"/>
            <a:ext cx="3926164" cy="46211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673" y="1122478"/>
            <a:ext cx="1755800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1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19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90370" y="1122478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Y </a:t>
            </a:r>
            <a:r>
              <a:rPr lang="eu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más</a:t>
            </a:r>
            <a:r>
              <a:rPr lang="eu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1248" y="6285480"/>
            <a:ext cx="4087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200" b="1" i="1" dirty="0">
                <a:solidFill>
                  <a:schemeClr val="accent5"/>
                </a:solidFill>
              </a:rPr>
              <a:t>http://cor.europa.eu/es/activities/networks/Pages/kep.aspx</a:t>
            </a:r>
          </a:p>
        </p:txBody>
      </p:sp>
      <p:pic>
        <p:nvPicPr>
          <p:cNvPr id="5122" name="Picture 2" descr="https://www.clustercollaboration.eu/sites/default/files/field/image/eccp-logo-final_rvb_vector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56" y="1249318"/>
            <a:ext cx="4752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219" y="2779077"/>
            <a:ext cx="2381250" cy="238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2177" y="3969702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195" y="1837579"/>
            <a:ext cx="6288030" cy="364852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73" y="2311643"/>
            <a:ext cx="5221565" cy="30809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0866" y="1652913"/>
            <a:ext cx="243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Europa 2020, objetivos:</a:t>
            </a:r>
          </a:p>
        </p:txBody>
      </p:sp>
    </p:spTree>
    <p:extLst>
      <p:ext uri="{BB962C8B-B14F-4D97-AF65-F5344CB8AC3E}">
        <p14:creationId xmlns:p14="http://schemas.microsoft.com/office/powerpoint/2010/main" val="1447715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20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uadroTexto 7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Coordinación</a:t>
            </a:r>
            <a:r>
              <a:rPr lang="en-US" sz="4400" dirty="0">
                <a:solidFill>
                  <a:srgbClr val="C00000"/>
                </a:solidFill>
              </a:rPr>
              <a:t> UE-NA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7" y="2445994"/>
            <a:ext cx="4615742" cy="28059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037" y="1985243"/>
            <a:ext cx="5133975" cy="4495800"/>
          </a:xfrm>
          <a:prstGeom prst="rect">
            <a:avLst/>
          </a:prstGeom>
        </p:spPr>
      </p:pic>
      <p:sp>
        <p:nvSpPr>
          <p:cNvPr id="3" name="Flecha curvada hacia abajo 2"/>
          <p:cNvSpPr/>
          <p:nvPr/>
        </p:nvSpPr>
        <p:spPr>
          <a:xfrm>
            <a:off x="2696308" y="1155850"/>
            <a:ext cx="6142892" cy="67589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51071" y="1308525"/>
            <a:ext cx="1690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5"/>
                </a:solidFill>
              </a:rPr>
              <a:t>FOROS UE</a:t>
            </a:r>
            <a:endParaRPr lang="eu-E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0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21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uadroTexto 8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Coordinación</a:t>
            </a:r>
            <a:r>
              <a:rPr lang="en-US" sz="4400" dirty="0">
                <a:solidFill>
                  <a:srgbClr val="C00000"/>
                </a:solidFill>
              </a:rPr>
              <a:t> UE-NA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26828" y="1004496"/>
            <a:ext cx="52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5"/>
                </a:solidFill>
              </a:rPr>
              <a:t>Estrategia Invierte: </a:t>
            </a:r>
          </a:p>
          <a:p>
            <a:r>
              <a:rPr lang="es-ES" b="1" dirty="0">
                <a:solidFill>
                  <a:schemeClr val="accent5"/>
                </a:solidFill>
              </a:rPr>
              <a:t>Capítulo 8, Colaboración Internacional en Innovación</a:t>
            </a:r>
            <a:endParaRPr lang="eu-ES" b="1" dirty="0">
              <a:solidFill>
                <a:schemeClr val="accent5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2518" y="1723977"/>
            <a:ext cx="78192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Enfoque estratégico para la cooperación internacional consta de cinco pilares: </a:t>
            </a:r>
          </a:p>
          <a:p>
            <a:endParaRPr lang="es-ES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La promoción de los sectores de investigación y alta tecnología de Navarra en el extranjero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Apoyar a las empresas y el personal investigador de Navarra en el acceso a la colaboración y los mercados internacionales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Construir vínculos estratégicos con economías de alto crecimiento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</a:rPr>
              <a:t>Construir vínculos estratégicos con regiones líderes en innovación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El fortalecimiento de nuestro compromiso con iniciativas dentro del Mercado Único Europeo</a:t>
            </a:r>
          </a:p>
          <a:p>
            <a:endParaRPr lang="eu-ES" dirty="0"/>
          </a:p>
        </p:txBody>
      </p:sp>
      <p:sp>
        <p:nvSpPr>
          <p:cNvPr id="10" name="Rectángulo 9"/>
          <p:cNvSpPr/>
          <p:nvPr/>
        </p:nvSpPr>
        <p:spPr>
          <a:xfrm>
            <a:off x="522523" y="5571249"/>
            <a:ext cx="416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A50021"/>
                </a:solidFill>
              </a:rPr>
              <a:t>Todos los agentes del sistema navarro de </a:t>
            </a:r>
            <a:r>
              <a:rPr lang="es-ES" sz="1600" dirty="0" err="1">
                <a:solidFill>
                  <a:srgbClr val="A50021"/>
                </a:solidFill>
              </a:rPr>
              <a:t>I+D+i</a:t>
            </a:r>
            <a:r>
              <a:rPr lang="es-ES" sz="1600" dirty="0">
                <a:solidFill>
                  <a:srgbClr val="A50021"/>
                </a:solidFill>
              </a:rPr>
              <a:t> tendrán </a:t>
            </a:r>
            <a:r>
              <a:rPr lang="es-ES" sz="1600" b="1" dirty="0">
                <a:solidFill>
                  <a:srgbClr val="A50021"/>
                </a:solidFill>
              </a:rPr>
              <a:t>un enfoque en la participación internacional</a:t>
            </a:r>
            <a:r>
              <a:rPr lang="es-ES" sz="1600" dirty="0">
                <a:solidFill>
                  <a:srgbClr val="A50021"/>
                </a:solidFill>
              </a:rPr>
              <a:t>, variando según el lugar donde existen las mejores oportunidades</a:t>
            </a:r>
            <a:endParaRPr lang="eu-ES" sz="1600" dirty="0">
              <a:solidFill>
                <a:srgbClr val="A5002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905625" y="5220896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752785"/>
                </a:solidFill>
              </a:rPr>
              <a:t>Vamos a explorar oportunidades estratégicas en economías de alto crecimiento. Esto hará identificar las fortalezas complementarias y áreas de interés común, y las oportunidades para Navarra como un socio clave</a:t>
            </a:r>
            <a:endParaRPr lang="eu-ES" sz="1600" dirty="0">
              <a:solidFill>
                <a:srgbClr val="752785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782222" y="2177146"/>
            <a:ext cx="3102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Con los agentes del sistema navarro de </a:t>
            </a:r>
            <a:r>
              <a:rPr lang="es-ES" sz="1400" dirty="0" err="1">
                <a:solidFill>
                  <a:schemeClr val="accent4">
                    <a:lumMod val="75000"/>
                  </a:schemeClr>
                </a:solidFill>
              </a:rPr>
              <a:t>I+D+i</a:t>
            </a: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, SINAI y </a:t>
            </a:r>
            <a:r>
              <a:rPr lang="es-ES" sz="1400" dirty="0" err="1">
                <a:solidFill>
                  <a:schemeClr val="accent4">
                    <a:lumMod val="75000"/>
                  </a:schemeClr>
                </a:solidFill>
              </a:rPr>
              <a:t>ADitech</a:t>
            </a: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 vamos a tomar un papel más activo en la asistencia potencial a participantes en las KIC y en todas las</a:t>
            </a:r>
            <a:endParaRPr lang="eu-E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48025" y="37642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Mejorar el apoyo a las empresas navarras que tengan la intención de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participar en el Horizonte 2020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Programa Marco de la Unión Europea para financiar la investigación y desarrollo tecnológico mediante la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mejora de la coordinación de todas las partes involucradas</a:t>
            </a:r>
            <a:endParaRPr lang="eu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545" y="1478676"/>
            <a:ext cx="3546963" cy="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22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uadroTexto 8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Coordinación</a:t>
            </a:r>
            <a:r>
              <a:rPr lang="en-US" sz="4400" dirty="0">
                <a:solidFill>
                  <a:srgbClr val="C00000"/>
                </a:solidFill>
              </a:rPr>
              <a:t> UE-NA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32710"/>
            <a:ext cx="12192000" cy="4191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00554" y="1451132"/>
            <a:ext cx="94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5"/>
                </a:solidFill>
              </a:rPr>
              <a:t>Determinar seguimiento de iniciativas UE y coordinar con actores NA, incluyendo selección H2020</a:t>
            </a:r>
            <a:endParaRPr lang="eu-E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9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37"/>
          <p:cNvSpPr txBox="1">
            <a:spLocks noChangeArrowheads="1"/>
          </p:cNvSpPr>
          <p:nvPr/>
        </p:nvSpPr>
        <p:spPr bwMode="auto">
          <a:xfrm>
            <a:off x="1641977" y="4860894"/>
            <a:ext cx="5043026" cy="72943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Mr. Mikel </a:t>
            </a:r>
            <a:r>
              <a:rPr lang="en-GB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Irujo</a:t>
            </a:r>
            <a:endParaRPr lang="en-GB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Delegate Government of Navarra in Brussels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36532" y="4860894"/>
            <a:ext cx="3529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Rue du Pascale, 16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B1000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Brussels - Belgium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000000"/>
              </a:buClr>
              <a:buSzPct val="100000"/>
              <a:defRPr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mirujoam@navarra.es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132919" y="3819728"/>
            <a:ext cx="863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dirty="0"/>
              <a:t>Navarra Innovation System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68" y="312177"/>
            <a:ext cx="5117085" cy="153034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V="1">
            <a:off x="1237568" y="1978855"/>
            <a:ext cx="9534526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1237568" y="3789857"/>
            <a:ext cx="9534526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34" y="2084734"/>
            <a:ext cx="2074027" cy="161626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38" y="2088342"/>
            <a:ext cx="2153544" cy="161606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286" y="2101236"/>
            <a:ext cx="2159981" cy="161427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264" y="2098986"/>
            <a:ext cx="2388277" cy="1594778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92220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3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uadroTexto 4"/>
          <p:cNvSpPr txBox="1"/>
          <p:nvPr/>
        </p:nvSpPr>
        <p:spPr>
          <a:xfrm>
            <a:off x="137349" y="2215580"/>
            <a:ext cx="295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chemeClr val="accent1"/>
                </a:solidFill>
              </a:rPr>
              <a:t>Flagship</a:t>
            </a:r>
            <a:r>
              <a:rPr lang="es-ES" sz="2800" b="1" dirty="0">
                <a:solidFill>
                  <a:schemeClr val="accent1"/>
                </a:solidFill>
              </a:rPr>
              <a:t> </a:t>
            </a:r>
            <a:r>
              <a:rPr lang="es-ES" sz="2800" b="1" dirty="0" err="1">
                <a:solidFill>
                  <a:schemeClr val="accent1"/>
                </a:solidFill>
              </a:rPr>
              <a:t>Initiatives</a:t>
            </a:r>
            <a:endParaRPr lang="es-ES" sz="2800" b="1" dirty="0">
              <a:solidFill>
                <a:schemeClr val="accent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183" y="1652913"/>
            <a:ext cx="8162925" cy="4352925"/>
          </a:xfrm>
          <a:prstGeom prst="rect">
            <a:avLst/>
          </a:prstGeom>
        </p:spPr>
      </p:pic>
      <p:sp>
        <p:nvSpPr>
          <p:cNvPr id="10" name="Flecha doblada hacia arriba 9"/>
          <p:cNvSpPr/>
          <p:nvPr/>
        </p:nvSpPr>
        <p:spPr>
          <a:xfrm rot="5400000">
            <a:off x="1008562" y="3194661"/>
            <a:ext cx="1649313" cy="10433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6" name="CuadroTexto 15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</p:spTree>
    <p:extLst>
      <p:ext uri="{BB962C8B-B14F-4D97-AF65-F5344CB8AC3E}">
        <p14:creationId xmlns:p14="http://schemas.microsoft.com/office/powerpoint/2010/main" val="360586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4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uadroTexto 4"/>
          <p:cNvSpPr txBox="1"/>
          <p:nvPr/>
        </p:nvSpPr>
        <p:spPr>
          <a:xfrm>
            <a:off x="67010" y="2180451"/>
            <a:ext cx="274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Europa de la Innovación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710" y="1652913"/>
            <a:ext cx="8972550" cy="4705350"/>
          </a:xfrm>
          <a:prstGeom prst="rect">
            <a:avLst/>
          </a:prstGeom>
        </p:spPr>
      </p:pic>
      <p:sp>
        <p:nvSpPr>
          <p:cNvPr id="11" name="Flecha doblada hacia arriba 10"/>
          <p:cNvSpPr/>
          <p:nvPr/>
        </p:nvSpPr>
        <p:spPr>
          <a:xfrm rot="5400000">
            <a:off x="675897" y="3209621"/>
            <a:ext cx="1649313" cy="10433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6" name="CuadroTexto 15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</p:spTree>
    <p:extLst>
      <p:ext uri="{BB962C8B-B14F-4D97-AF65-F5344CB8AC3E}">
        <p14:creationId xmlns:p14="http://schemas.microsoft.com/office/powerpoint/2010/main" val="14200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138" y="1874344"/>
            <a:ext cx="5980352" cy="36355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187354" y="6414313"/>
            <a:ext cx="1738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/>
              <a:t>Fuente: </a:t>
            </a:r>
            <a:r>
              <a:rPr lang="es-ES" sz="1200" b="1" i="1" dirty="0">
                <a:hlinkClick r:id="rId6"/>
              </a:rPr>
              <a:t>APRE </a:t>
            </a:r>
            <a:r>
              <a:rPr lang="es-ES" sz="1200" b="1" i="1" dirty="0"/>
              <a:t>(IT) y </a:t>
            </a:r>
            <a:r>
              <a:rPr lang="es-ES" sz="1200" b="1" i="1" dirty="0">
                <a:hlinkClick r:id="rId7"/>
              </a:rPr>
              <a:t>EPRS</a:t>
            </a:r>
            <a:endParaRPr lang="eu-ES" sz="1200" b="1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3219" y="1031125"/>
            <a:ext cx="3780615" cy="552168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</p:spTree>
    <p:extLst>
      <p:ext uri="{BB962C8B-B14F-4D97-AF65-F5344CB8AC3E}">
        <p14:creationId xmlns:p14="http://schemas.microsoft.com/office/powerpoint/2010/main" val="417688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ángulo 6"/>
          <p:cNvSpPr/>
          <p:nvPr/>
        </p:nvSpPr>
        <p:spPr>
          <a:xfrm>
            <a:off x="815598" y="1150453"/>
            <a:ext cx="11078308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Knowledge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Innovation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Communities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KICs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eu-ES" sz="28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Instituto Europeo de Innovación y Tecnología (EIT) es una iniciativa única de la UE que fomenta la innovación y el emprendimiento en toda Europa. El EIT es una parte integral de Horizonte 2020.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comunidades de conocimiento de innovación (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reúnen a empresas (industria y PYME), centros de investigación y universidades como socios, creando un entorno favorable para el florecimiento del pensamiento creativo y la innovación, permitiendo el desarrollo de productos y servicios innovadores en todas las áreas imaginables, incluido el cambio climático, una vida sana y envejecimiento activo, nuevas empresas para comenzar y una nueva generación de empresarios para capacitarse.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Llevan a cabo una amplia gama de actividades que abarcan toda la cadena de innovación, incluidos los programas de formación y educación, que refuerzan el camino desde la investigación hasta el mercado, los proyectos de innovación y las incubadoras y aceleradoras de empresas.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Comunidades de Innovación han sido concebidas para que puedan reaccionar de manera efectiva y flexible a los nuevos desafíos y entornos cambiantes.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u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</p:spTree>
    <p:extLst>
      <p:ext uri="{BB962C8B-B14F-4D97-AF65-F5344CB8AC3E}">
        <p14:creationId xmlns:p14="http://schemas.microsoft.com/office/powerpoint/2010/main" val="42834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7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ángulo 6"/>
          <p:cNvSpPr/>
          <p:nvPr/>
        </p:nvSpPr>
        <p:spPr>
          <a:xfrm>
            <a:off x="283043" y="3068217"/>
            <a:ext cx="409259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Knowledge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Innovation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Communities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KICs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eu-ES" sz="28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3043" y="6209346"/>
            <a:ext cx="8778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1200" b="1" i="1" dirty="0">
                <a:solidFill>
                  <a:schemeClr val="accent1"/>
                </a:solidFill>
              </a:rPr>
              <a:t>https://eit.europa.eu/eit-community/eit-glance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079" y="1153692"/>
            <a:ext cx="7302459" cy="48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3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ángulo 6"/>
          <p:cNvSpPr/>
          <p:nvPr/>
        </p:nvSpPr>
        <p:spPr>
          <a:xfrm>
            <a:off x="815598" y="1150453"/>
            <a:ext cx="11078308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European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Innovation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Partnerships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(EIP)</a:t>
            </a:r>
            <a:endParaRPr lang="eu-ES" sz="28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EIPs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Partenariados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Europeos de la Innovación, son acuerdos de cooperación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impulsados por la Comisión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Europea. Actúan a través de toda la cadena de investigación e innovación, y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reúne a todos los actores pertinentes a nivel de la UE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nacionales y regionales con el fin de: 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intensificar los esfuerzos de investigación y desarrollo; 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 las inversiones en la demostración y proyectos piloto; 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previsión y seguimiento de cualquier regulación y normas necesarias;  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movilizar la «demanda», en particular mediante una contratación pública mejor coordinada para garantizar la rápida introducción en el mercado de los grandes avances.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EIP se ponen en marcha sólo en áreas en las que la intervención de los gobiernos está claramente justificada y donde la combinación de los esfuerzos de la UE, nacionales, regionales de I+D y medidas relativas a la demanda alcanzarán los objetivos más rápido y más eficientemente.</a:t>
            </a:r>
            <a:endParaRPr lang="eu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u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344025" y="6454255"/>
            <a:ext cx="2333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>
                <a:hlinkClick r:id="rId5"/>
              </a:rPr>
              <a:t>Guía Rápida de Fondos UE</a:t>
            </a:r>
            <a:endParaRPr lang="eu-ES" sz="1200" dirty="0"/>
          </a:p>
        </p:txBody>
      </p:sp>
    </p:spTree>
    <p:extLst>
      <p:ext uri="{BB962C8B-B14F-4D97-AF65-F5344CB8AC3E}">
        <p14:creationId xmlns:p14="http://schemas.microsoft.com/office/powerpoint/2010/main" val="315694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1833219" y="903111"/>
            <a:ext cx="10358781" cy="208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40" y="39748"/>
            <a:ext cx="2774251" cy="829683"/>
          </a:xfrm>
          <a:prstGeom prst="rect">
            <a:avLst/>
          </a:prstGeom>
        </p:spPr>
      </p:pic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44025" y="6508750"/>
            <a:ext cx="2743200" cy="365125"/>
          </a:xfrm>
        </p:spPr>
        <p:txBody>
          <a:bodyPr/>
          <a:lstStyle/>
          <a:p>
            <a:fld id="{01B461EF-3B72-462A-B3D2-F9882AD801BD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" y="157530"/>
            <a:ext cx="1369911" cy="7813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ángulo 6"/>
          <p:cNvSpPr/>
          <p:nvPr/>
        </p:nvSpPr>
        <p:spPr>
          <a:xfrm>
            <a:off x="283043" y="3068217"/>
            <a:ext cx="11078308" cy="1066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European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Innovation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sz="2800" b="1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Partnerships</a:t>
            </a:r>
            <a:r>
              <a:rPr lang="es-ES" sz="2800" b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(EIP)</a:t>
            </a:r>
            <a:endParaRPr lang="eu-ES" sz="2800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638" y="1450538"/>
            <a:ext cx="6629400" cy="49434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3043" y="6209346"/>
            <a:ext cx="8778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1200" b="1" i="1" dirty="0">
                <a:solidFill>
                  <a:schemeClr val="accent1"/>
                </a:solidFill>
              </a:rPr>
              <a:t>http://ec.europa.eu/research/innovation-union/index_en.cfm?pg=eip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-1232777" y="126778"/>
            <a:ext cx="863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C00000"/>
                </a:solidFill>
              </a:rPr>
              <a:t>Estrategia</a:t>
            </a:r>
            <a:r>
              <a:rPr lang="en-US" sz="4400" dirty="0">
                <a:solidFill>
                  <a:srgbClr val="C00000"/>
                </a:solidFill>
              </a:rPr>
              <a:t> Innovación UE </a:t>
            </a:r>
          </a:p>
        </p:txBody>
      </p:sp>
    </p:spTree>
    <p:extLst>
      <p:ext uri="{BB962C8B-B14F-4D97-AF65-F5344CB8AC3E}">
        <p14:creationId xmlns:p14="http://schemas.microsoft.com/office/powerpoint/2010/main" val="3652479533"/>
      </p:ext>
    </p:extLst>
  </p:cSld>
  <p:clrMapOvr>
    <a:masterClrMapping/>
  </p:clrMapOvr>
</p:sld>
</file>

<file path=ppt/theme/theme1.xml><?xml version="1.0" encoding="utf-8"?>
<a:theme xmlns:a="http://schemas.openxmlformats.org/drawingml/2006/main" name="SINAI Gd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6351</TotalTime>
  <Words>1084</Words>
  <Application>Microsoft Office PowerPoint</Application>
  <PresentationFormat>Panorámica</PresentationFormat>
  <Paragraphs>189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Symbol</vt:lpstr>
      <vt:lpstr>Times New Roman</vt:lpstr>
      <vt:lpstr>Verdana</vt:lpstr>
      <vt:lpstr>Wingdings</vt:lpstr>
      <vt:lpstr>SINAI GdN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Mikel Irujo</dc:creator>
  <cp:lastModifiedBy>Mikel Irujo</cp:lastModifiedBy>
  <cp:revision>306</cp:revision>
  <cp:lastPrinted>2017-03-15T09:10:18Z</cp:lastPrinted>
  <dcterms:created xsi:type="dcterms:W3CDTF">2017-02-14T09:37:10Z</dcterms:created>
  <dcterms:modified xsi:type="dcterms:W3CDTF">2017-11-07T06:41:23Z</dcterms:modified>
</cp:coreProperties>
</file>